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Maven Pro" panose="020B0604020202020204" charset="0"/>
      <p:regular r:id="rId18"/>
      <p:bold r:id="rId19"/>
    </p:embeddedFont>
    <p:embeddedFont>
      <p:font typeface="Nunito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931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b050f429a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b050f429a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b1e84c632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b1e84c632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b09e83c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b09e83c5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b1e84c632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b1e84c632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b050f429a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b050f429a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5ef292c9bc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5ef292c9bc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5ef292c9b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5ef292c9b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ef292c9bc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5ef292c9bc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b1e84c63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b1e84c63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5ef292c9bc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5ef292c9bc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b050f429a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b050f429a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b050f429a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b050f429a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b050f429a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b050f429a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b050f429a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b050f429a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0" y="53575"/>
            <a:ext cx="6236400" cy="58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Garden-Bot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300050" y="3086100"/>
            <a:ext cx="4779600" cy="12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aven Pro"/>
                <a:ea typeface="Maven Pro"/>
                <a:cs typeface="Maven Pro"/>
                <a:sym typeface="Maven Pro"/>
              </a:rPr>
              <a:t>Team Members: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●"/>
            </a:pPr>
            <a:r>
              <a:rPr lang="en" b="1">
                <a:latin typeface="Maven Pro"/>
                <a:ea typeface="Maven Pro"/>
                <a:cs typeface="Maven Pro"/>
                <a:sym typeface="Maven Pro"/>
              </a:rPr>
              <a:t>Carlos Navarro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●"/>
            </a:pPr>
            <a:r>
              <a:rPr lang="en" b="1">
                <a:latin typeface="Maven Pro"/>
                <a:ea typeface="Maven Pro"/>
                <a:cs typeface="Maven Pro"/>
                <a:sym typeface="Maven Pro"/>
              </a:rPr>
              <a:t>Antonio Cantu</a:t>
            </a:r>
            <a:endParaRPr sz="1100" b="1">
              <a:solidFill>
                <a:srgbClr val="020202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●"/>
            </a:pPr>
            <a:r>
              <a:rPr lang="en" b="1">
                <a:latin typeface="Maven Pro"/>
                <a:ea typeface="Maven Pro"/>
                <a:cs typeface="Maven Pro"/>
                <a:sym typeface="Maven Pro"/>
              </a:rPr>
              <a:t>Sushmitha Susan Joseph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049" y="1547925"/>
            <a:ext cx="5295051" cy="353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 txBox="1"/>
          <p:nvPr/>
        </p:nvSpPr>
        <p:spPr>
          <a:xfrm>
            <a:off x="53575" y="85950"/>
            <a:ext cx="5754300" cy="4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chemeClr val="lt2"/>
                </a:highlight>
              </a:rPr>
              <a:t>SECOND STATE MACHINE</a:t>
            </a:r>
            <a:r>
              <a:rPr lang="en" sz="1200">
                <a:highlight>
                  <a:schemeClr val="lt2"/>
                </a:highlight>
              </a:rPr>
              <a:t> (upper dotted line) - Physical Harvesting</a:t>
            </a:r>
            <a:endParaRPr sz="1200">
              <a:highlight>
                <a:schemeClr val="lt2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/>
              <a:t>Uses same segmented 3D model 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Path planner, robot arm controller and an end effector controller subsystem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b="1"/>
              <a:t>Harvesting trajectories calculated relative to grasping and cutting poses from previous machine.</a:t>
            </a:r>
            <a:endParaRPr sz="12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200" b="1"/>
              <a:t>Attachment trajectory</a:t>
            </a:r>
            <a:r>
              <a:rPr lang="en" sz="1200"/>
              <a:t> starts at a fixed offset back from the grasping pose and moves the suction cup along the selected approach axis.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/>
              <a:t>After attachment, </a:t>
            </a:r>
            <a:r>
              <a:rPr lang="en" sz="1200" b="1"/>
              <a:t>decouple the suction cup from the cutting tool.</a:t>
            </a:r>
            <a:endParaRPr sz="12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/>
              <a:t>Lastly, a cutting trajectory is computed. </a:t>
            </a:r>
            <a:r>
              <a:rPr lang="en" sz="1200" b="1"/>
              <a:t>Failure to attach the suction is detected using pressure sensor</a:t>
            </a:r>
            <a:r>
              <a:rPr lang="en" sz="1200"/>
              <a:t> and triggers a reattachment at next-best grasp candidate.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- Garden-Bot employs MoveIt. </a:t>
            </a:r>
            <a:r>
              <a:rPr lang="en" sz="1200" b="1"/>
              <a:t>Reason:</a:t>
            </a:r>
            <a:endParaRPr sz="1200" b="1"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Great tool for </a:t>
            </a:r>
            <a:r>
              <a:rPr lang="en" sz="1200" b="1"/>
              <a:t>planning motions between points in space</a:t>
            </a:r>
            <a:r>
              <a:rPr lang="en" sz="1200"/>
              <a:t> [9].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Hand-eye calibration </a:t>
            </a:r>
            <a:r>
              <a:rPr lang="en" sz="1200" b="1"/>
              <a:t>determines the transform between the camera and the end-effector.</a:t>
            </a:r>
            <a:endParaRPr sz="1200" b="1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Uses the segmented red pepper 3D model for optimizing the calibration parameters.</a:t>
            </a:r>
            <a:endParaRPr sz="1200"/>
          </a:p>
        </p:txBody>
      </p:sp>
      <p:pic>
        <p:nvPicPr>
          <p:cNvPr id="344" name="Google Shape;3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975" y="0"/>
            <a:ext cx="3523026" cy="19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2"/>
          <p:cNvSpPr txBox="1"/>
          <p:nvPr/>
        </p:nvSpPr>
        <p:spPr>
          <a:xfrm>
            <a:off x="5636425" y="2186000"/>
            <a:ext cx="3343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Figure</a:t>
            </a:r>
            <a:r>
              <a:rPr lang="en" sz="1100"/>
              <a:t>: Super ellipsoid fitted to the 3D model and cutting and grasping poses identified [5]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6" name="Google Shape;346;p22"/>
          <p:cNvPicPr preferRelativeResize="0"/>
          <p:nvPr/>
        </p:nvPicPr>
        <p:blipFill rotWithShape="1">
          <a:blip r:embed="rId4">
            <a:alphaModFix/>
          </a:blip>
          <a:srcRect b="20483"/>
          <a:stretch/>
        </p:blipFill>
        <p:spPr>
          <a:xfrm>
            <a:off x="5754300" y="2793797"/>
            <a:ext cx="3343200" cy="162222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2"/>
          <p:cNvSpPr txBox="1"/>
          <p:nvPr/>
        </p:nvSpPr>
        <p:spPr>
          <a:xfrm>
            <a:off x="5807875" y="4586300"/>
            <a:ext cx="321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Figure </a:t>
            </a:r>
            <a:r>
              <a:rPr lang="en" sz="1100"/>
              <a:t>:  The range of super ellipsoids which are used to fit to sweet peppers [8]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"/>
          <p:cNvSpPr txBox="1">
            <a:spLocks noGrp="1"/>
          </p:cNvSpPr>
          <p:nvPr>
            <p:ph type="title"/>
          </p:nvPr>
        </p:nvSpPr>
        <p:spPr>
          <a:xfrm>
            <a:off x="1303800" y="578650"/>
            <a:ext cx="7030500" cy="10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Plans</a:t>
            </a:r>
            <a:endParaRPr/>
          </a:p>
        </p:txBody>
      </p:sp>
      <p:sp>
        <p:nvSpPr>
          <p:cNvPr id="353" name="Google Shape;353;p23"/>
          <p:cNvSpPr txBox="1">
            <a:spLocks noGrp="1"/>
          </p:cNvSpPr>
          <p:nvPr>
            <p:ph type="body" idx="1"/>
          </p:nvPr>
        </p:nvSpPr>
        <p:spPr>
          <a:xfrm>
            <a:off x="0" y="1521625"/>
            <a:ext cx="5818500" cy="3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 &amp; Experimental Results:</a:t>
            </a:r>
            <a:endParaRPr sz="27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Fixed number of pepper plants. Some ready to get collected, and some not fully red and therefore not ready to be picked by our robot. 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several harvesting trials. Each trial starts with same number of fixed initial available peppers.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Recorded Information:</a:t>
            </a:r>
            <a:endParaRPr sz="27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0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number of peppers used in all trials. 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0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ready to harvest red peppers that were not picked up due to attachment failure. 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0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ready to harvest red peppers that were not picked up due to detachment failure.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0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sum of ready to harvest red peppers that were not picked up.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0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number of not ready to harvest peppers (not red enough) that were picked up. 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0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number of red peppers that were picked up and got damaged. 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54" name="Google Shape;354;p23"/>
          <p:cNvSpPr txBox="1"/>
          <p:nvPr/>
        </p:nvSpPr>
        <p:spPr>
          <a:xfrm>
            <a:off x="5765100" y="2571750"/>
            <a:ext cx="3378900" cy="23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Using the previous data, the following metrics could give a good taste of Harvesting Performance: </a:t>
            </a:r>
            <a:endParaRPr sz="1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overall success rate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attachment success rate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detachment success rate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handling success rate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overall scanning success rate, and scanning the ready-to pick peppers success rate.</a:t>
            </a:r>
            <a:r>
              <a:rPr lang="en" sz="1100"/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Kinematics:</a:t>
            </a:r>
            <a:endParaRPr/>
          </a:p>
        </p:txBody>
      </p:sp>
      <p:sp>
        <p:nvSpPr>
          <p:cNvPr id="360" name="Google Shape;360;p24"/>
          <p:cNvSpPr txBox="1">
            <a:spLocks noGrp="1"/>
          </p:cNvSpPr>
          <p:nvPr>
            <p:ph type="body" idx="1"/>
          </p:nvPr>
        </p:nvSpPr>
        <p:spPr>
          <a:xfrm>
            <a:off x="1252325" y="1192700"/>
            <a:ext cx="5017800" cy="30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1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ω1 = ω4 =  [ 0 0 1 ] </a:t>
            </a:r>
            <a:r>
              <a:rPr lang="en" sz="117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1170" baseline="30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1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ω2 = ω3 = ω5 = ω6 = [ 0 1 0 ]</a:t>
            </a:r>
            <a:r>
              <a:rPr lang="en" sz="117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</a:t>
            </a:r>
            <a:endParaRPr sz="1170" baseline="30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1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home configuration, θ = 0 for all joints,</a:t>
            </a:r>
            <a:endParaRPr sz="117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1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117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  <a:r>
              <a:rPr lang="en" sz="11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   1    0    0</a:t>
            </a:r>
            <a:endParaRPr sz="117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1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	0    0    1</a:t>
            </a:r>
            <a:endParaRPr sz="117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1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	0   -1    0</a:t>
            </a:r>
            <a:endParaRPr sz="117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1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P2 = [ 0  0  L1 ]</a:t>
            </a:r>
            <a:r>
              <a:rPr lang="en" sz="117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1170" baseline="30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1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P3 = [ 0    L2    L1 ]</a:t>
            </a:r>
            <a:r>
              <a:rPr lang="en" sz="117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1170" baseline="30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1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P4 = [ L3   L2   L1 ]</a:t>
            </a:r>
            <a:r>
              <a:rPr lang="en" sz="117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1170" baseline="30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1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P5 = [ L3+L4   L2     L1 ]</a:t>
            </a:r>
            <a:r>
              <a:rPr lang="en" sz="117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1170" baseline="30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1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P6 = [ L3+L4   L2+L5     L1 ]</a:t>
            </a:r>
            <a:r>
              <a:rPr lang="en" sz="117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endParaRPr sz="1170" baseline="30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en" sz="11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117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 </a:t>
            </a:r>
            <a:r>
              <a:rPr lang="en" sz="11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(θ) = e </a:t>
            </a:r>
            <a:r>
              <a:rPr lang="en" sz="117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S1θ1</a:t>
            </a:r>
            <a:r>
              <a:rPr lang="en" sz="11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" sz="117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S2θ2</a:t>
            </a:r>
            <a:r>
              <a:rPr lang="en" sz="11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" sz="117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S3θ3</a:t>
            </a:r>
            <a:r>
              <a:rPr lang="en" sz="11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" sz="117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S4θ4</a:t>
            </a:r>
            <a:r>
              <a:rPr lang="en" sz="11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" sz="117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S5θ5</a:t>
            </a:r>
            <a:r>
              <a:rPr lang="en" sz="11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" sz="117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S6θ6   </a:t>
            </a:r>
            <a:endParaRPr sz="1310"/>
          </a:p>
        </p:txBody>
      </p:sp>
      <p:pic>
        <p:nvPicPr>
          <p:cNvPr id="361" name="Google Shape;3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160" y="482550"/>
            <a:ext cx="4299865" cy="20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026" y="3024300"/>
            <a:ext cx="4070100" cy="15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and Timeline</a:t>
            </a:r>
            <a:endParaRPr/>
          </a:p>
        </p:txBody>
      </p:sp>
      <p:sp>
        <p:nvSpPr>
          <p:cNvPr id="368" name="Google Shape;368;p25"/>
          <p:cNvSpPr txBox="1">
            <a:spLocks noGrp="1"/>
          </p:cNvSpPr>
          <p:nvPr>
            <p:ph type="body" idx="1"/>
          </p:nvPr>
        </p:nvSpPr>
        <p:spPr>
          <a:xfrm>
            <a:off x="0" y="53575"/>
            <a:ext cx="8952600" cy="58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69" name="Google Shape;3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50" y="1362825"/>
            <a:ext cx="3968651" cy="24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000" y="2254075"/>
            <a:ext cx="4263825" cy="24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Cited:</a:t>
            </a:r>
            <a:endParaRPr/>
          </a:p>
        </p:txBody>
      </p:sp>
      <p:sp>
        <p:nvSpPr>
          <p:cNvPr id="376" name="Google Shape;376;p26"/>
          <p:cNvSpPr txBox="1">
            <a:spLocks noGrp="1"/>
          </p:cNvSpPr>
          <p:nvPr>
            <p:ph type="body" idx="1"/>
          </p:nvPr>
        </p:nvSpPr>
        <p:spPr>
          <a:xfrm>
            <a:off x="1303800" y="1093000"/>
            <a:ext cx="7030500" cy="40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“Greenhouse Growing Guide: Peppers.” Www.btlliners.com, www.btlliners.com/greenhouse-growing-guide-peppers. Accessed 6 Dec. 2022.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[2]COSTS and PROFITABILITY ANALYSIS for BELL PEPPER PRODUCTION in the OXNARD PLAIN, VENTURA COUNTY, 2012-13 Bell Pepper Production for Processing.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[3] “ROBOTIS MANIPULATOR-H ROBOTIC MANIPULATOR.” Solvelight Robotics, solvelight.com/product/robotis-manipulator-h-robotic-manipulator/. Accessed 6 Dec. 2022.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[4] “Free CAD Designs, Files &amp; 3D Models | the GrabCAD Community Library.” Grabcad.com, grabcad.com/library/suction-cup-ventouse-1. Accessed 6 Dec. 2022.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[5] Christopher L., Andrew E., Christopher Mc., Adam W., and Tristan P., “Autonomous Sweet Pepper Harvesting for Protected Cropping Systems” in IEEE Robotics and Automation Letters, 2017.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[6] Udacity. “Finite State Machines - Georgia Tech - Software Development Process.” [Video file]. YouTube, 23 Feb. 2015, https://www.youtube.com/watch?v=2xbWwk4-zTs.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[7] ROS. “An Introduction to ROS, the Robot Operating System: Intro to ROS (2/6)” [Video file]. YouTube, May. 2020, https://www.youtube.com/watch?v=96XsJ7xfsS8.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[8] C. Lehnert, I. Sa, C. Mccool, B. Upcroft, and T. Perez, “Sweet Pepper Pose Detection and Grasping for Automated Crop Harvesting,” in IEEE International Conference on Robotics and Automation (ICRA), 2016.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[9] ROS. “MoveIt Capabilities Overview” [Video file]. YouTube October 13). Retrieved December 4, 2022, from https://www.youtube.com/watch?v=7KvF7Dj7bz0&amp;t=1s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[10] Shivaji B., Koichi O., “Performance Testing of Thermal Cutting Systems for Sweet Pepper Harvesting Robot in Greenhouse Horticulture” Journal of System Design and Dynamics, 2013.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285" name="Google Shape;285;p14"/>
          <p:cNvSpPr txBox="1">
            <a:spLocks noGrp="1"/>
          </p:cNvSpPr>
          <p:nvPr>
            <p:ph type="body" idx="1"/>
          </p:nvPr>
        </p:nvSpPr>
        <p:spPr>
          <a:xfrm>
            <a:off x="621650" y="1597875"/>
            <a:ext cx="6236400" cy="25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Design a commercially viable </a:t>
            </a:r>
            <a:r>
              <a:rPr lang="en" i="1"/>
              <a:t>autonomous harvester</a:t>
            </a:r>
            <a:r>
              <a:rPr lang="en"/>
              <a:t> which has potential benefits of: 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Reducing labour costs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Optimising crop quality &amp; 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Improving the sustainability of farming enterprises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Integrate subsystems for </a:t>
            </a:r>
            <a:r>
              <a:rPr lang="en" i="1"/>
              <a:t>detection</a:t>
            </a:r>
            <a:r>
              <a:rPr lang="en"/>
              <a:t> (determining the presence/location), </a:t>
            </a:r>
            <a:r>
              <a:rPr lang="en" i="1"/>
              <a:t>grasp selection</a:t>
            </a:r>
            <a:r>
              <a:rPr lang="en"/>
              <a:t> (selecting appropriate grasping and/or cutting points) and </a:t>
            </a:r>
            <a:r>
              <a:rPr lang="en" i="1"/>
              <a:t>manipulation</a:t>
            </a:r>
            <a:r>
              <a:rPr lang="en"/>
              <a:t> (detaching the crop from the plant)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and Motivation</a:t>
            </a:r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body" idx="1"/>
          </p:nvPr>
        </p:nvSpPr>
        <p:spPr>
          <a:xfrm>
            <a:off x="658650" y="1391350"/>
            <a:ext cx="6236400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robot will harvest sweet peppers grown in a greenhouse.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Peppers are ready for harvest between 8.5-13 weeks after planting.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Ripe peppers are relatively easy to pluck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Assuming 100 workers working for 8 hours a day for a month costs $287520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64116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Design</a:t>
            </a:r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body" idx="1"/>
          </p:nvPr>
        </p:nvSpPr>
        <p:spPr>
          <a:xfrm>
            <a:off x="450050" y="1376525"/>
            <a:ext cx="6965100" cy="11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Char char="●"/>
            </a:pPr>
            <a:r>
              <a:rPr lang="en" sz="1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Final manipulator being used is from Solvelight Robotics, it is a 6-DOF arm weighing about 5.5 kg.</a:t>
            </a:r>
            <a:endParaRPr sz="1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Char char="○"/>
            </a:pPr>
            <a:r>
              <a:rPr lang="en" sz="1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Will be mounted on a vertical lift on a moving platform</a:t>
            </a:r>
            <a:endParaRPr sz="1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Char char="●"/>
            </a:pPr>
            <a:r>
              <a:rPr lang="en" sz="1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Suction end effector will be mounted on the end of the manipulator</a:t>
            </a:r>
            <a:endParaRPr sz="1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Char char="●"/>
            </a:pPr>
            <a:r>
              <a:rPr lang="en" sz="10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To help separate the crop from the plant a thermal cutter will be mounted on the suction end effector.</a:t>
            </a:r>
            <a:endParaRPr sz="10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8" name="Google Shape;298;p16"/>
          <p:cNvPicPr preferRelativeResize="0"/>
          <p:nvPr/>
        </p:nvPicPr>
        <p:blipFill rotWithShape="1">
          <a:blip r:embed="rId3">
            <a:alphaModFix/>
          </a:blip>
          <a:srcRect l="17910" t="9632" r="22388" b="11923"/>
          <a:stretch/>
        </p:blipFill>
        <p:spPr>
          <a:xfrm>
            <a:off x="515050" y="2315625"/>
            <a:ext cx="1542350" cy="25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6"/>
          <p:cNvPicPr preferRelativeResize="0"/>
          <p:nvPr/>
        </p:nvPicPr>
        <p:blipFill rotWithShape="1">
          <a:blip r:embed="rId4">
            <a:alphaModFix/>
          </a:blip>
          <a:srcRect l="12666" t="6486" r="15406" b="8717"/>
          <a:stretch/>
        </p:blipFill>
        <p:spPr>
          <a:xfrm>
            <a:off x="2442250" y="2363763"/>
            <a:ext cx="1487525" cy="24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575" y="2443325"/>
            <a:ext cx="1990869" cy="22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0244" y="2657650"/>
            <a:ext cx="2447925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>
            <a:spLocks noGrp="1"/>
          </p:cNvSpPr>
          <p:nvPr>
            <p:ph type="title"/>
          </p:nvPr>
        </p:nvSpPr>
        <p:spPr>
          <a:xfrm>
            <a:off x="1196650" y="780725"/>
            <a:ext cx="64116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307" name="Google Shape;307;p17"/>
          <p:cNvSpPr txBox="1">
            <a:spLocks noGrp="1"/>
          </p:cNvSpPr>
          <p:nvPr>
            <p:ph type="body" idx="1"/>
          </p:nvPr>
        </p:nvSpPr>
        <p:spPr>
          <a:xfrm>
            <a:off x="348250" y="1543425"/>
            <a:ext cx="7560000" cy="31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 &amp; rationale behind each sensor &amp; actuator: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Vision-based automation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done through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RGB-D (Kinect-style) camera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mounted on top of the end  effector.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Reason: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capture RGB images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along with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per-pixel depth information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Acquires multiple images of the red pepper through this camera from multiple viewpoints and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it to build a complete 3D model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Low-cost camera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grasp and cut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red pepper, two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actuators combined into a decoupling mechanism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    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Suction cup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along with a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vacuum hose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To grasp the red pepper firmly and hold it all throughout the cutting phase [5].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attachment is complete, a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Thermal Cutter removes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fruit from the stem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Pressure sensor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Reason: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detect successful attachment.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00" y="50763"/>
            <a:ext cx="1864500" cy="14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975" y="126198"/>
            <a:ext cx="2532449" cy="956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>
            <a:spLocks noGrp="1"/>
          </p:cNvSpPr>
          <p:nvPr>
            <p:ph type="body" idx="4294967295"/>
          </p:nvPr>
        </p:nvSpPr>
        <p:spPr>
          <a:xfrm>
            <a:off x="0" y="142525"/>
            <a:ext cx="6024000" cy="59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processes and algorithms interact with one another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(often simultaneously).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control this entire Garden-Bot system.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Reason: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Communication between processes. 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Nodes can be taken and spread across different places or into the same computer.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111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Node: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low-level computational process. Within one node you have three standard interfaces: Topics, services, and actions.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topic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messaging structure used to receive and send messages. communications and data happen back and forth between nodes.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services: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Nodes can host services that ask a node to do something.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 applications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like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navigation or movement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allows for a jointed arm to move to a certain location.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 have been exposed to ROS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so easy to implement in Garden-Bot.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ROS allows for multiple programming languages to get combined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within Garden-Bot and they all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talk through nodes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425"/>
          </a:p>
        </p:txBody>
      </p:sp>
      <p:pic>
        <p:nvPicPr>
          <p:cNvPr id="315" name="Google Shape;3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175" y="0"/>
            <a:ext cx="3240725" cy="28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8"/>
          <p:cNvSpPr txBox="1"/>
          <p:nvPr/>
        </p:nvSpPr>
        <p:spPr>
          <a:xfrm>
            <a:off x="6024100" y="2818225"/>
            <a:ext cx="312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Garden-Bot’s Harvesting Algorithm - Node’s Diagram [5]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/>
          <p:nvPr/>
        </p:nvSpPr>
        <p:spPr>
          <a:xfrm>
            <a:off x="117900" y="514350"/>
            <a:ext cx="5111400" cy="4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Scene Registration Node</a:t>
            </a:r>
            <a:r>
              <a:rPr lang="en" sz="1300"/>
              <a:t>: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Moves the robotic arm in a pre-programmed scanning motion. RGB-D to </a:t>
            </a:r>
            <a:r>
              <a:rPr lang="en" sz="1300" b="1"/>
              <a:t>create a 3D model of the scene</a:t>
            </a:r>
            <a:r>
              <a:rPr lang="en" sz="1300"/>
              <a:t>.</a:t>
            </a: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Structured light technique</a:t>
            </a:r>
            <a:r>
              <a:rPr lang="en" sz="1300"/>
              <a:t> to </a:t>
            </a:r>
            <a:r>
              <a:rPr lang="en" sz="1300" b="1"/>
              <a:t>generate real-time depth maps</a:t>
            </a:r>
            <a:r>
              <a:rPr lang="en" sz="1300"/>
              <a:t> </a:t>
            </a:r>
            <a:r>
              <a:rPr lang="en" sz="1300" b="1"/>
              <a:t>containing discrete range measurements of the physical scene</a:t>
            </a:r>
            <a:r>
              <a:rPr lang="en" sz="1300"/>
              <a:t>. This data is reprojected as a set of discrete 3D points (or point cloud) [5] [8]. Creates a complete 3D model.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Different viewpoints of the physical scene must be captured and fused into a single representation</a:t>
            </a:r>
            <a:r>
              <a:rPr lang="en" sz="1300"/>
              <a:t>. Node uses </a:t>
            </a:r>
            <a:r>
              <a:rPr lang="en" sz="1300" b="1"/>
              <a:t>Kinetic Fusion</a:t>
            </a:r>
            <a:r>
              <a:rPr lang="en" sz="1300"/>
              <a:t> software. </a:t>
            </a:r>
            <a:r>
              <a:rPr lang="en" sz="1300" b="1"/>
              <a:t>Reason:</a:t>
            </a:r>
            <a:r>
              <a:rPr lang="en" sz="1300"/>
              <a:t> </a:t>
            </a: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Picks up  Kinect camera and move rapidly within a room to reconstruct 3D model of scene. 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Continuously </a:t>
            </a:r>
            <a:r>
              <a:rPr lang="en" sz="1300" b="1"/>
              <a:t>tracks the 6DOF pose of the camera and fuses live depth data from the camera into a single global 3D model</a:t>
            </a:r>
            <a:r>
              <a:rPr lang="en" sz="1300"/>
              <a:t> in real-time. </a:t>
            </a:r>
            <a:endParaRPr sz="1300"/>
          </a:p>
        </p:txBody>
      </p:sp>
      <p:pic>
        <p:nvPicPr>
          <p:cNvPr id="322" name="Google Shape;3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150" y="1043951"/>
            <a:ext cx="3814650" cy="22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9"/>
          <p:cNvSpPr txBox="1"/>
          <p:nvPr/>
        </p:nvSpPr>
        <p:spPr>
          <a:xfrm>
            <a:off x="5143500" y="3514725"/>
            <a:ext cx="381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Figure</a:t>
            </a:r>
            <a:r>
              <a:rPr lang="en" sz="1100"/>
              <a:t>:  Scanning &amp; Unsegmented 3D Model [5]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/>
          <p:nvPr/>
        </p:nvSpPr>
        <p:spPr>
          <a:xfrm>
            <a:off x="321475" y="696525"/>
            <a:ext cx="5261400" cy="3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Detection &amp; Segmentation Node:</a:t>
            </a:r>
            <a:endParaRPr sz="1300" b="1"/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service client node</a:t>
            </a:r>
            <a:r>
              <a:rPr lang="en" sz="1300"/>
              <a:t> that </a:t>
            </a:r>
            <a:r>
              <a:rPr lang="en" sz="1300" b="1"/>
              <a:t>detects sweet peppers within a scanned scene</a:t>
            </a:r>
            <a:r>
              <a:rPr lang="en" sz="1300"/>
              <a:t>. This node returns a list of point cloud segments as output [5] [8].</a:t>
            </a: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Node </a:t>
            </a:r>
            <a:r>
              <a:rPr lang="en" sz="1300" b="1"/>
              <a:t>scans a specific red pepper</a:t>
            </a:r>
            <a:r>
              <a:rPr lang="en" sz="1300"/>
              <a:t> rather than the entire scene.</a:t>
            </a: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Kinect Fusion</a:t>
            </a:r>
            <a:r>
              <a:rPr lang="en" sz="1300"/>
              <a:t> allows a user to first reconstruct the entire scene, and then segment the desired object. The </a:t>
            </a:r>
            <a:r>
              <a:rPr lang="en" sz="1300" b="1"/>
              <a:t>red pepper is cleanly segmented</a:t>
            </a:r>
            <a:r>
              <a:rPr lang="en" sz="1300"/>
              <a:t> from the background model</a:t>
            </a:r>
            <a:endParaRPr sz="1300"/>
          </a:p>
        </p:txBody>
      </p:sp>
      <p:pic>
        <p:nvPicPr>
          <p:cNvPr id="329" name="Google Shape;3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675" y="773900"/>
            <a:ext cx="3256325" cy="245099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0"/>
          <p:cNvSpPr txBox="1"/>
          <p:nvPr/>
        </p:nvSpPr>
        <p:spPr>
          <a:xfrm>
            <a:off x="5572125" y="3354000"/>
            <a:ext cx="3236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Figure</a:t>
            </a:r>
            <a:r>
              <a:rPr lang="en" sz="1100"/>
              <a:t>:  Segmentation of the 3D Model [5]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/>
          <p:nvPr/>
        </p:nvSpPr>
        <p:spPr>
          <a:xfrm>
            <a:off x="64300" y="160725"/>
            <a:ext cx="5379300" cy="19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/>
              <a:t>State Machines</a:t>
            </a:r>
            <a:r>
              <a:rPr lang="en" sz="1300"/>
              <a:t> (After segmentation node there are 2 State Machines)</a:t>
            </a:r>
            <a:r>
              <a:rPr lang="en" sz="1300" b="1"/>
              <a:t>:</a:t>
            </a:r>
            <a:endParaRPr sz="1300" b="1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-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1300"/>
              <a:t>They are groups of nodes; </a:t>
            </a:r>
            <a:r>
              <a:rPr lang="en" sz="1300" b="1"/>
              <a:t>each node represents the  state of the system</a:t>
            </a:r>
            <a:r>
              <a:rPr lang="en" sz="1300"/>
              <a:t> [6].</a:t>
            </a: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-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1300" b="1"/>
              <a:t>Edges represent transitions between states</a:t>
            </a:r>
            <a:endParaRPr sz="1300" b="1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-     The labels in these edges, represent events and actions. </a:t>
            </a:r>
            <a:endParaRPr sz="1600"/>
          </a:p>
        </p:txBody>
      </p:sp>
      <p:sp>
        <p:nvSpPr>
          <p:cNvPr id="336" name="Google Shape;336;p21"/>
          <p:cNvSpPr txBox="1"/>
          <p:nvPr/>
        </p:nvSpPr>
        <p:spPr>
          <a:xfrm>
            <a:off x="64300" y="2336000"/>
            <a:ext cx="5572200" cy="27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highlight>
                  <a:schemeClr val="lt2"/>
                </a:highlight>
              </a:rPr>
              <a:t>FIRST STATE MACHINE</a:t>
            </a:r>
            <a:r>
              <a:rPr lang="en" sz="1300">
                <a:highlight>
                  <a:schemeClr val="lt2"/>
                </a:highlight>
              </a:rPr>
              <a:t> (lower dotted line region) </a:t>
            </a:r>
            <a:endParaRPr sz="1300">
              <a:highlight>
                <a:schemeClr val="lt2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-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300" b="1"/>
              <a:t>Uses of the now segmented red pepper model to calculate candidate grasping and cutting poses</a:t>
            </a:r>
            <a:r>
              <a:rPr lang="en" sz="1300"/>
              <a:t> [8] [5].</a:t>
            </a:r>
            <a:endParaRPr sz="1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-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300" b="1"/>
              <a:t>Grasp poses are calculated</a:t>
            </a:r>
            <a:r>
              <a:rPr lang="en" sz="1300"/>
              <a:t> using the segmented 3D point cloud. 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 desirable grasp pose could be placing the suction cup squarely on the planar side of the pepper. A way to do this </a:t>
            </a:r>
            <a:r>
              <a:rPr lang="en" sz="1300" b="1"/>
              <a:t>Fitting a geometric model (superellipsoid) to the point cloud to estimate the sweet peppers size, position, and orientation </a:t>
            </a:r>
            <a:r>
              <a:rPr lang="en" sz="1300"/>
              <a:t>[5].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300"/>
              <a:t>Grasp pose = center of the front face of the pepper, 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- Cutting pose = offset from the top face of the pepper</a:t>
            </a:r>
            <a:r>
              <a:rPr lang="en" sz="1300">
                <a:highlight>
                  <a:srgbClr val="FFFFFF"/>
                </a:highlight>
              </a:rPr>
              <a:t>.</a:t>
            </a:r>
            <a:endParaRPr sz="1300">
              <a:highlight>
                <a:srgbClr val="FFFFFF"/>
              </a:highlight>
            </a:endParaRPr>
          </a:p>
        </p:txBody>
      </p:sp>
      <p:pic>
        <p:nvPicPr>
          <p:cNvPr id="337" name="Google Shape;337;p21"/>
          <p:cNvPicPr preferRelativeResize="0"/>
          <p:nvPr/>
        </p:nvPicPr>
        <p:blipFill rotWithShape="1">
          <a:blip r:embed="rId3">
            <a:alphaModFix/>
          </a:blip>
          <a:srcRect l="8029"/>
          <a:stretch/>
        </p:blipFill>
        <p:spPr>
          <a:xfrm>
            <a:off x="5486475" y="73075"/>
            <a:ext cx="3468686" cy="3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1"/>
          <p:cNvSpPr txBox="1"/>
          <p:nvPr/>
        </p:nvSpPr>
        <p:spPr>
          <a:xfrm>
            <a:off x="5667113" y="3761175"/>
            <a:ext cx="3107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Figure </a:t>
            </a:r>
            <a:r>
              <a:rPr lang="en" sz="1100"/>
              <a:t>: Garden-Bot’s State Machines [5]</a:t>
            </a:r>
            <a:endParaRPr sz="11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1746</Words>
  <Application>Microsoft Office PowerPoint</Application>
  <PresentationFormat>On-screen Show (16:9)</PresentationFormat>
  <Paragraphs>127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Nunito</vt:lpstr>
      <vt:lpstr>Times New Roman</vt:lpstr>
      <vt:lpstr>Maven Pro</vt:lpstr>
      <vt:lpstr>Arial</vt:lpstr>
      <vt:lpstr>Momentum</vt:lpstr>
      <vt:lpstr>Garden-Bot</vt:lpstr>
      <vt:lpstr>Objective</vt:lpstr>
      <vt:lpstr>Background and Motivation</vt:lpstr>
      <vt:lpstr>Research Design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Plans</vt:lpstr>
      <vt:lpstr>Forward Kinematics:</vt:lpstr>
      <vt:lpstr>Budget and Timeline</vt:lpstr>
      <vt:lpstr>References Cited: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Garden-Bot</dc:title>
  <dc:creator>Navarro Naranjo Carlos</dc:creator>
  <cp:lastModifiedBy>Navarro Naranjo Carlos</cp:lastModifiedBy>
  <cp:revision>1</cp:revision>
  <dcterms:modified xsi:type="dcterms:W3CDTF">2023-05-23T03:39:18Z</dcterms:modified>
</cp:coreProperties>
</file>